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60" r:id="rId4"/>
    <p:sldId id="258" r:id="rId5"/>
    <p:sldId id="261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6" r:id="rId15"/>
    <p:sldId id="295" r:id="rId16"/>
    <p:sldId id="297" r:id="rId17"/>
    <p:sldId id="298" r:id="rId18"/>
    <p:sldId id="266" r:id="rId19"/>
    <p:sldId id="299" r:id="rId20"/>
    <p:sldId id="300" r:id="rId21"/>
    <p:sldId id="301" r:id="rId22"/>
    <p:sldId id="304" r:id="rId23"/>
    <p:sldId id="302" r:id="rId24"/>
    <p:sldId id="303" r:id="rId25"/>
    <p:sldId id="305" r:id="rId26"/>
    <p:sldId id="306" r:id="rId27"/>
    <p:sldId id="269" r:id="rId28"/>
    <p:sldId id="307" r:id="rId29"/>
    <p:sldId id="27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E01"/>
    <a:srgbClr val="7C8387"/>
    <a:srgbClr val="FCFBF7"/>
    <a:srgbClr val="EDE5D5"/>
    <a:srgbClr val="A6A7A9"/>
    <a:srgbClr val="D8BEA7"/>
    <a:srgbClr val="FDDE45"/>
    <a:srgbClr val="F8E00E"/>
    <a:srgbClr val="939597"/>
    <a:srgbClr val="80610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22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224" y="2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2021. 10. 28.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4785389" y="4897120"/>
            <a:ext cx="262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조 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창의적인 자판기 만들기</a:t>
            </a:r>
            <a:endParaRPr lang="en-US" altLang="ko-K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기초 창의 공학 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85389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9A2F7-4CD7-874C-92F1-C0FCF6AA3C60}"/>
              </a:ext>
            </a:extLst>
          </p:cNvPr>
          <p:cNvSpPr txBox="1"/>
          <p:nvPr/>
        </p:nvSpPr>
        <p:spPr>
          <a:xfrm>
            <a:off x="6382290" y="48028"/>
            <a:ext cx="762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노성은</a:t>
            </a:r>
            <a:r>
              <a:rPr kumimoji="1" lang="en-US" altLang="ko-Kore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신재원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신즨저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알레크세바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아나스타샤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유지오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이현서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최병이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5760F-0476-DD40-AAF7-9F8820817945}"/>
              </a:ext>
            </a:extLst>
          </p:cNvPr>
          <p:cNvSpPr txBox="1"/>
          <p:nvPr/>
        </p:nvSpPr>
        <p:spPr>
          <a:xfrm>
            <a:off x="10724827" y="67107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 설계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3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8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설계 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E125C91-ED69-0645-BF08-7BE7ACD210D1}"/>
              </a:ext>
            </a:extLst>
          </p:cNvPr>
          <p:cNvSpPr/>
          <p:nvPr/>
        </p:nvSpPr>
        <p:spPr>
          <a:xfrm>
            <a:off x="1276983" y="1948346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다양성을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가진 자판기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9E7FE96-87CC-AE47-8B2C-1273B82F68FC}"/>
              </a:ext>
            </a:extLst>
          </p:cNvPr>
          <p:cNvSpPr/>
          <p:nvPr/>
        </p:nvSpPr>
        <p:spPr>
          <a:xfrm>
            <a:off x="6964740" y="1948346"/>
            <a:ext cx="4238093" cy="99391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선정된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아이디어로 자동판매기 구현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AD4B9CA-6326-8646-8A44-DFF15F4D40FC}"/>
              </a:ext>
            </a:extLst>
          </p:cNvPr>
          <p:cNvSpPr/>
          <p:nvPr/>
        </p:nvSpPr>
        <p:spPr>
          <a:xfrm>
            <a:off x="1276983" y="4679414"/>
            <a:ext cx="3950278" cy="9788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어떤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조건에서만 작동하는 자동판매기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C127319-C3EA-014C-98B3-DB3661C33B71}"/>
              </a:ext>
            </a:extLst>
          </p:cNvPr>
          <p:cNvSpPr/>
          <p:nvPr/>
        </p:nvSpPr>
        <p:spPr>
          <a:xfrm>
            <a:off x="6964740" y="4679414"/>
            <a:ext cx="4238093" cy="9788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아디이어의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구현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43976-C52A-E046-A0DD-27892EF5572B}"/>
              </a:ext>
            </a:extLst>
          </p:cNvPr>
          <p:cNvSpPr/>
          <p:nvPr/>
        </p:nvSpPr>
        <p:spPr>
          <a:xfrm>
            <a:off x="185879" y="1548336"/>
            <a:ext cx="11820243" cy="4379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200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우리가 추구하는 다양성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D5004CC-55DC-164B-8845-42AA8C95B4AE}"/>
              </a:ext>
            </a:extLst>
          </p:cNvPr>
          <p:cNvSpPr/>
          <p:nvPr/>
        </p:nvSpPr>
        <p:spPr>
          <a:xfrm>
            <a:off x="3961835" y="1948346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ysClr val="windowText" lastClr="000000"/>
                </a:solidFill>
              </a:rPr>
              <a:t>2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가지 측면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762BA30-C8B2-4948-ACE6-A9B454EDE690}"/>
              </a:ext>
            </a:extLst>
          </p:cNvPr>
          <p:cNvSpPr/>
          <p:nvPr/>
        </p:nvSpPr>
        <p:spPr>
          <a:xfrm>
            <a:off x="820831" y="4214467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판매하는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품목의 다양성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8072207-C43A-D344-BCB9-FEB47763E7AA}"/>
              </a:ext>
            </a:extLst>
          </p:cNvPr>
          <p:cNvSpPr/>
          <p:nvPr/>
        </p:nvSpPr>
        <p:spPr>
          <a:xfrm>
            <a:off x="7065197" y="4214467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제품이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판매되는 방법의 다양성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1536508-3D2B-9E46-9E4B-97C0C92502B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2795970" y="2842868"/>
            <a:ext cx="3141004" cy="13715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616788C-DA63-E04E-9B76-E87684B55C5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5936974" y="2842868"/>
            <a:ext cx="3103362" cy="137159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3637BDC-18CB-064F-B82A-4DDF441D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38" y="2377799"/>
            <a:ext cx="3057179" cy="23017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E9007F-251C-6841-BB6E-F58AA04A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75" y="2553437"/>
            <a:ext cx="3604591" cy="20721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84916D-6CF9-AF48-ACB9-BBA1A69B51E8}"/>
              </a:ext>
            </a:extLst>
          </p:cNvPr>
          <p:cNvSpPr/>
          <p:nvPr/>
        </p:nvSpPr>
        <p:spPr>
          <a:xfrm>
            <a:off x="185879" y="1548336"/>
            <a:ext cx="11820243" cy="4379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74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다양성을 추구하는 자판기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A8ADF6E-24B6-8148-B817-FCD628B9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9" y="1220166"/>
            <a:ext cx="4490296" cy="1736343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94C9D98-E883-C741-8B80-B9E0E0D1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608" y="186452"/>
            <a:ext cx="4211392" cy="6485096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40E056D7-D34E-1C4C-8A20-D558DF55F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" y="3777145"/>
            <a:ext cx="4889500" cy="22987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9FB27D8-5770-D848-AC18-874AD846FDB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76175" y="2088338"/>
            <a:ext cx="2823541" cy="121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E936CF-9AEA-534D-876E-740746193EB9}"/>
              </a:ext>
            </a:extLst>
          </p:cNvPr>
          <p:cNvCxnSpPr>
            <a:cxnSpLocks/>
          </p:cNvCxnSpPr>
          <p:nvPr/>
        </p:nvCxnSpPr>
        <p:spPr>
          <a:xfrm flipH="1">
            <a:off x="5022114" y="3553347"/>
            <a:ext cx="2477602" cy="15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18EDD058-C6FA-E24F-B2A9-17FD3DD47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797" y="1644650"/>
            <a:ext cx="4889500" cy="356870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225173-F1A3-A54D-8F8E-B8D5A023CD2D}"/>
              </a:ext>
            </a:extLst>
          </p:cNvPr>
          <p:cNvSpPr/>
          <p:nvPr/>
        </p:nvSpPr>
        <p:spPr>
          <a:xfrm>
            <a:off x="6087945" y="4914469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최선의 아이디어 </a:t>
            </a:r>
            <a:r>
              <a:rPr kumimoji="1" lang="en-US" altLang="ko-KR" sz="2000" dirty="0">
                <a:solidFill>
                  <a:sysClr val="windowText" lastClr="000000"/>
                </a:solidFill>
              </a:rPr>
              <a:t>4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가지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48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다양성을 추구하는 자판기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6D27C65-5719-804C-A7D3-4B5AF9F2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6" y="1990775"/>
            <a:ext cx="5041900" cy="31750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3406A7B4-6D8A-F841-8B12-6290C9E3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70" y="1346200"/>
            <a:ext cx="4851400" cy="41656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792B9EC-94C6-C44C-89AC-57CD1F7DA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22" y="2490216"/>
            <a:ext cx="4953000" cy="1841500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BE10D2A-D922-184B-AA6B-68DB049CE8F3}"/>
              </a:ext>
            </a:extLst>
          </p:cNvPr>
          <p:cNvSpPr/>
          <p:nvPr/>
        </p:nvSpPr>
        <p:spPr>
          <a:xfrm>
            <a:off x="3539222" y="4219767"/>
            <a:ext cx="4851400" cy="3526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최종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선정 아이디어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음료의 배출 방식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7E0C35-03BC-C745-9E15-ECBF1688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849" y="3389503"/>
            <a:ext cx="1937831" cy="1981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88E5D7-C2FD-384A-8DF4-8F5779D0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7" y="2951491"/>
            <a:ext cx="2857500" cy="2857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0802B7-A3E6-154B-80AD-EBDD870A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42" y="3389503"/>
            <a:ext cx="3683000" cy="22098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60DA1D5-380C-9A4D-949A-C6DA4FA72E57}"/>
              </a:ext>
            </a:extLst>
          </p:cNvPr>
          <p:cNvSpPr/>
          <p:nvPr/>
        </p:nvSpPr>
        <p:spPr>
          <a:xfrm>
            <a:off x="4198529" y="2241673"/>
            <a:ext cx="2902975" cy="7171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상용화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되어있다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18BA944-6B4E-DD4B-91B7-1E31C22137B8}"/>
              </a:ext>
            </a:extLst>
          </p:cNvPr>
          <p:cNvSpPr/>
          <p:nvPr/>
        </p:nvSpPr>
        <p:spPr>
          <a:xfrm>
            <a:off x="681990" y="2219592"/>
            <a:ext cx="2662623" cy="7318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창의적이지 않다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1137617-15F5-8444-A9BA-E9D9F926F07B}"/>
              </a:ext>
            </a:extLst>
          </p:cNvPr>
          <p:cNvSpPr/>
          <p:nvPr/>
        </p:nvSpPr>
        <p:spPr>
          <a:xfrm>
            <a:off x="8262355" y="2241673"/>
            <a:ext cx="2902975" cy="7171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압력차이를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이용하자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DE57B8-2182-564F-ABC0-583C9800B1B9}"/>
              </a:ext>
            </a:extLst>
          </p:cNvPr>
          <p:cNvSpPr/>
          <p:nvPr/>
        </p:nvSpPr>
        <p:spPr>
          <a:xfrm>
            <a:off x="185879" y="1548336"/>
            <a:ext cx="11820243" cy="4379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333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가루의 배출 방식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E7391A-AA3C-CC4B-8755-8468D368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75" y="3361706"/>
            <a:ext cx="2160511" cy="2209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24162B-F067-9447-8D3A-BF8BE680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91" y="3282940"/>
            <a:ext cx="2231616" cy="2231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0D9E7D-E291-8B4F-8423-94AEAF695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347" y="3166848"/>
            <a:ext cx="3289300" cy="246380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EAB3D0C-C848-B944-9CA6-DDD8FBBA87A6}"/>
              </a:ext>
            </a:extLst>
          </p:cNvPr>
          <p:cNvSpPr/>
          <p:nvPr/>
        </p:nvSpPr>
        <p:spPr>
          <a:xfrm>
            <a:off x="580635" y="1931054"/>
            <a:ext cx="3055122" cy="7318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가루의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양 조절이 어렵다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581DC1B-4A9D-A640-A6F3-FC91447128BA}"/>
              </a:ext>
            </a:extLst>
          </p:cNvPr>
          <p:cNvSpPr/>
          <p:nvPr/>
        </p:nvSpPr>
        <p:spPr>
          <a:xfrm>
            <a:off x="4382793" y="1931053"/>
            <a:ext cx="2662623" cy="7318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창의성이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없다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A658A32-5FFB-F247-AAFA-822B4BCA8A6B}"/>
              </a:ext>
            </a:extLst>
          </p:cNvPr>
          <p:cNvSpPr/>
          <p:nvPr/>
        </p:nvSpPr>
        <p:spPr>
          <a:xfrm>
            <a:off x="8034518" y="1931052"/>
            <a:ext cx="3598958" cy="7318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물레방아의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원리를 이용하자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8470D-290C-2542-8CE0-BCEBA4CB5DAE}"/>
              </a:ext>
            </a:extLst>
          </p:cNvPr>
          <p:cNvSpPr/>
          <p:nvPr/>
        </p:nvSpPr>
        <p:spPr>
          <a:xfrm>
            <a:off x="185879" y="1548336"/>
            <a:ext cx="11820243" cy="4379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3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657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조건이 충족될 때만 작동할 수 있는 방식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634C28E-C34D-E94E-A739-84CD531BAAFB}"/>
              </a:ext>
            </a:extLst>
          </p:cNvPr>
          <p:cNvSpPr/>
          <p:nvPr/>
        </p:nvSpPr>
        <p:spPr>
          <a:xfrm>
            <a:off x="1276983" y="1948346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보편적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BE84C80-6756-B741-BE62-1DAD3568052E}"/>
              </a:ext>
            </a:extLst>
          </p:cNvPr>
          <p:cNvSpPr/>
          <p:nvPr/>
        </p:nvSpPr>
        <p:spPr>
          <a:xfrm>
            <a:off x="6499157" y="1948346"/>
            <a:ext cx="3950278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현실적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90E5E-561F-A145-89D8-98B1FAB4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67" y="3955545"/>
            <a:ext cx="3127575" cy="1967167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10DB7EC-FF21-984C-8A28-4E4485D8D57A}"/>
              </a:ext>
            </a:extLst>
          </p:cNvPr>
          <p:cNvSpPr/>
          <p:nvPr/>
        </p:nvSpPr>
        <p:spPr>
          <a:xfrm>
            <a:off x="4169867" y="5614640"/>
            <a:ext cx="3127576" cy="5158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카드를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이용한다</a:t>
            </a:r>
            <a:r>
              <a:rPr kumimoji="1" lang="en-US" altLang="ko-KR" sz="2000" dirty="0">
                <a:solidFill>
                  <a:sysClr val="windowText" lastClr="000000"/>
                </a:solidFill>
              </a:rPr>
              <a:t>.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6DAC69-A8F1-D943-A6CE-06A93B77149A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3252122" y="2842868"/>
            <a:ext cx="2481533" cy="111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22E79A-3AA6-624A-A2CD-589AE356B4CF}"/>
              </a:ext>
            </a:extLst>
          </p:cNvPr>
          <p:cNvCxnSpPr>
            <a:stCxn id="12" idx="2"/>
            <a:endCxn id="5" idx="0"/>
          </p:cNvCxnSpPr>
          <p:nvPr/>
        </p:nvCxnSpPr>
        <p:spPr>
          <a:xfrm flipH="1">
            <a:off x="5733655" y="2842868"/>
            <a:ext cx="2740641" cy="111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632CDC4-85EF-A841-AED7-EB30CB198CAC}"/>
              </a:ext>
            </a:extLst>
          </p:cNvPr>
          <p:cNvSpPr/>
          <p:nvPr/>
        </p:nvSpPr>
        <p:spPr>
          <a:xfrm>
            <a:off x="3333741" y="3339223"/>
            <a:ext cx="4799825" cy="111267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카드를 자판기에 넣으면 작동하는 방식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00C51D-DF6A-1641-B237-F10638C17250}"/>
              </a:ext>
            </a:extLst>
          </p:cNvPr>
          <p:cNvSpPr/>
          <p:nvPr/>
        </p:nvSpPr>
        <p:spPr>
          <a:xfrm>
            <a:off x="357810" y="1548336"/>
            <a:ext cx="11608904" cy="48040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889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4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10841-5BEC-9A49-8508-EF6715303662}"/>
              </a:ext>
            </a:extLst>
          </p:cNvPr>
          <p:cNvSpPr txBox="1"/>
          <p:nvPr/>
        </p:nvSpPr>
        <p:spPr>
          <a:xfrm>
            <a:off x="648155" y="2094914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 내용</a:t>
            </a:r>
          </a:p>
        </p:txBody>
      </p:sp>
    </p:spTree>
    <p:extLst>
      <p:ext uri="{BB962C8B-B14F-4D97-AF65-F5344CB8AC3E}">
        <p14:creationId xmlns:p14="http://schemas.microsoft.com/office/powerpoint/2010/main" val="18233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CEB815-C4CE-E04A-BF66-FF30E505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2307760"/>
            <a:ext cx="2984500" cy="2730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앞서 설명한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A54EBBF-F02F-6441-8B16-18150B82D66B}"/>
              </a:ext>
            </a:extLst>
          </p:cNvPr>
          <p:cNvSpPr/>
          <p:nvPr/>
        </p:nvSpPr>
        <p:spPr>
          <a:xfrm>
            <a:off x="452939" y="2107372"/>
            <a:ext cx="4567226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음료가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다양하게 나올 수 있는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A9FB87F-08FF-B740-ACEA-646CF0F69D85}"/>
              </a:ext>
            </a:extLst>
          </p:cNvPr>
          <p:cNvSpPr/>
          <p:nvPr/>
        </p:nvSpPr>
        <p:spPr>
          <a:xfrm>
            <a:off x="7171837" y="2107372"/>
            <a:ext cx="4567226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가루가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다양하게 나올 수 있는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A952217-4277-0948-AFEB-D5937B0DBCCB}"/>
              </a:ext>
            </a:extLst>
          </p:cNvPr>
          <p:cNvSpPr/>
          <p:nvPr/>
        </p:nvSpPr>
        <p:spPr>
          <a:xfrm>
            <a:off x="3156052" y="4859078"/>
            <a:ext cx="5925461" cy="8945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어떠한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조건이 있을 때에만 동작할 수 있는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0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AF43F3-3904-4186-8245-30EA0AC6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7EA56-FD46-41BA-AB3F-9D8619EA65A1}"/>
              </a:ext>
            </a:extLst>
          </p:cNvPr>
          <p:cNvSpPr txBox="1"/>
          <p:nvPr/>
        </p:nvSpPr>
        <p:spPr>
          <a:xfrm>
            <a:off x="1107440" y="2123440"/>
            <a:ext cx="103973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accent2"/>
                </a:solidFill>
              </a:rPr>
              <a:t>[                   ]</a:t>
            </a:r>
            <a:endParaRPr lang="ko-KR" altLang="en-US" sz="13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8344A-744C-470F-8A97-D4099130BF21}"/>
              </a:ext>
            </a:extLst>
          </p:cNvPr>
          <p:cNvSpPr txBox="1"/>
          <p:nvPr/>
        </p:nvSpPr>
        <p:spPr>
          <a:xfrm>
            <a:off x="2124535" y="2875002"/>
            <a:ext cx="8363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지금 시작하겠습니다</a:t>
            </a:r>
          </a:p>
        </p:txBody>
      </p:sp>
    </p:spTree>
    <p:extLst>
      <p:ext uri="{BB962C8B-B14F-4D97-AF65-F5344CB8AC3E}">
        <p14:creationId xmlns:p14="http://schemas.microsoft.com/office/powerpoint/2010/main" val="798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구체적인 방법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0A9EBBC-816B-6245-A66B-4067EEABE14E}"/>
              </a:ext>
            </a:extLst>
          </p:cNvPr>
          <p:cNvSpPr/>
          <p:nvPr/>
        </p:nvSpPr>
        <p:spPr>
          <a:xfrm>
            <a:off x="2767773" y="781760"/>
            <a:ext cx="5760000" cy="7233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음료가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다양하게 나올 수 있는 구체적인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2734BF7-28C9-7B4C-9008-9E9AD6359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3" y="3018338"/>
            <a:ext cx="2044700" cy="191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6DC292-F319-124B-B68C-F7ED1194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259" y="3014021"/>
            <a:ext cx="2044699" cy="192201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2405F30-FAB8-E14B-975E-1E324AF9B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01" y="3030435"/>
            <a:ext cx="1940885" cy="1874869"/>
          </a:xfrm>
          <a:prstGeom prst="rect">
            <a:avLst/>
          </a:prstGeom>
        </p:spPr>
      </p:pic>
      <p:pic>
        <p:nvPicPr>
          <p:cNvPr id="17" name="그림 16" descr="실내이(가) 표시된 사진&#10;&#10;자동 생성된 설명">
            <a:extLst>
              <a:ext uri="{FF2B5EF4-FFF2-40B4-BE49-F238E27FC236}">
                <a16:creationId xmlns:a16="http://schemas.microsoft.com/office/drawing/2014/main" id="{B02EC38A-902E-344B-A256-F4E5F08A7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24" y="1289293"/>
            <a:ext cx="2798872" cy="3738353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D3501A7-5641-C34D-BB05-D73438A85CE0}"/>
              </a:ext>
            </a:extLst>
          </p:cNvPr>
          <p:cNvSpPr/>
          <p:nvPr/>
        </p:nvSpPr>
        <p:spPr>
          <a:xfrm>
            <a:off x="472248" y="4905305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구멍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뚫기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3B9DD7F-9A1E-D94D-A86F-DDA2787BFA7E}"/>
              </a:ext>
            </a:extLst>
          </p:cNvPr>
          <p:cNvSpPr/>
          <p:nvPr/>
        </p:nvSpPr>
        <p:spPr>
          <a:xfrm>
            <a:off x="3372591" y="4905305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빨대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꼽기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A888E50-BDDF-3142-B68C-A69406FE658D}"/>
              </a:ext>
            </a:extLst>
          </p:cNvPr>
          <p:cNvSpPr/>
          <p:nvPr/>
        </p:nvSpPr>
        <p:spPr>
          <a:xfrm>
            <a:off x="6141422" y="4905304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글루건으로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붙이기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385DFC4-06D8-6F48-A7D9-775E3FDB9221}"/>
              </a:ext>
            </a:extLst>
          </p:cNvPr>
          <p:cNvSpPr/>
          <p:nvPr/>
        </p:nvSpPr>
        <p:spPr>
          <a:xfrm>
            <a:off x="9159786" y="4936038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완성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29E765E-3D63-5A40-AC2B-123AF79D222D}"/>
              </a:ext>
            </a:extLst>
          </p:cNvPr>
          <p:cNvCxnSpPr/>
          <p:nvPr/>
        </p:nvCxnSpPr>
        <p:spPr>
          <a:xfrm>
            <a:off x="2604052" y="3975652"/>
            <a:ext cx="1033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D53507B-96E2-584E-9B77-EE1A3EB17B57}"/>
              </a:ext>
            </a:extLst>
          </p:cNvPr>
          <p:cNvCxnSpPr>
            <a:cxnSpLocks/>
          </p:cNvCxnSpPr>
          <p:nvPr/>
        </p:nvCxnSpPr>
        <p:spPr>
          <a:xfrm>
            <a:off x="5347252" y="3955774"/>
            <a:ext cx="1132748" cy="1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D4D5922-A06F-8D47-88A0-8D0897F83B1D}"/>
              </a:ext>
            </a:extLst>
          </p:cNvPr>
          <p:cNvCxnSpPr>
            <a:cxnSpLocks/>
          </p:cNvCxnSpPr>
          <p:nvPr/>
        </p:nvCxnSpPr>
        <p:spPr>
          <a:xfrm flipV="1">
            <a:off x="8150087" y="3030435"/>
            <a:ext cx="1009699" cy="110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구체적인 방법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5010A44-D63C-3E48-BFAD-E72B7237A839}"/>
              </a:ext>
            </a:extLst>
          </p:cNvPr>
          <p:cNvSpPr/>
          <p:nvPr/>
        </p:nvSpPr>
        <p:spPr>
          <a:xfrm>
            <a:off x="2767773" y="781760"/>
            <a:ext cx="5760000" cy="7233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원리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C60D4F-65BC-B346-ABF8-C2AE57F315AC}"/>
              </a:ext>
            </a:extLst>
          </p:cNvPr>
          <p:cNvSpPr/>
          <p:nvPr/>
        </p:nvSpPr>
        <p:spPr>
          <a:xfrm>
            <a:off x="775520" y="2426032"/>
            <a:ext cx="3021228" cy="3071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유체의 압력이 높은 곳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0FADD6-AEA9-1D44-B556-AE2099314EA0}"/>
              </a:ext>
            </a:extLst>
          </p:cNvPr>
          <p:cNvSpPr/>
          <p:nvPr/>
        </p:nvSpPr>
        <p:spPr>
          <a:xfrm>
            <a:off x="7646772" y="2426032"/>
            <a:ext cx="3021228" cy="3071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유체의 압력이 낮은 곳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6ABF3887-26FC-A148-A087-8B3791FAF58D}"/>
              </a:ext>
            </a:extLst>
          </p:cNvPr>
          <p:cNvSpPr/>
          <p:nvPr/>
        </p:nvSpPr>
        <p:spPr>
          <a:xfrm>
            <a:off x="4419333" y="3360533"/>
            <a:ext cx="2882348" cy="12026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유체의</a:t>
            </a:r>
            <a:r>
              <a:rPr kumimoji="1" lang="ko-KR" altLang="en-US" dirty="0">
                <a:solidFill>
                  <a:schemeClr val="tx1"/>
                </a:solidFill>
              </a:rPr>
              <a:t> 흐름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B92CBE-BC1C-5C4E-8447-123DF297A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36"/>
          <a:stretch/>
        </p:blipFill>
        <p:spPr>
          <a:xfrm>
            <a:off x="7301681" y="1214078"/>
            <a:ext cx="4000500" cy="1503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036515-856D-B243-94F8-F8653F4B2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01" y="1424258"/>
            <a:ext cx="2369465" cy="16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구체적인 방법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0A9EBBC-816B-6245-A66B-4067EEABE14E}"/>
              </a:ext>
            </a:extLst>
          </p:cNvPr>
          <p:cNvSpPr/>
          <p:nvPr/>
        </p:nvSpPr>
        <p:spPr>
          <a:xfrm>
            <a:off x="2767773" y="781760"/>
            <a:ext cx="5760000" cy="7233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가루가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나오게 하는 구체적인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D3501A7-5641-C34D-BB05-D73438A85CE0}"/>
              </a:ext>
            </a:extLst>
          </p:cNvPr>
          <p:cNvSpPr/>
          <p:nvPr/>
        </p:nvSpPr>
        <p:spPr>
          <a:xfrm>
            <a:off x="125885" y="3281482"/>
            <a:ext cx="3970761" cy="58328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빨대와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하드보드지 붙이기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3B9DD7F-9A1E-D94D-A86F-DDA2787BFA7E}"/>
              </a:ext>
            </a:extLst>
          </p:cNvPr>
          <p:cNvSpPr/>
          <p:nvPr/>
        </p:nvSpPr>
        <p:spPr>
          <a:xfrm>
            <a:off x="135328" y="5984589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사이에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sz="2000" dirty="0" err="1">
                <a:solidFill>
                  <a:sysClr val="windowText" lastClr="000000"/>
                </a:solidFill>
              </a:rPr>
              <a:t>우드락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꼽기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A888E50-BDDF-3142-B68C-A69406FE658D}"/>
              </a:ext>
            </a:extLst>
          </p:cNvPr>
          <p:cNvSpPr/>
          <p:nvPr/>
        </p:nvSpPr>
        <p:spPr>
          <a:xfrm>
            <a:off x="5047515" y="5574855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외부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통 만들기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385DFC4-06D8-6F48-A7D9-775E3FDB9221}"/>
              </a:ext>
            </a:extLst>
          </p:cNvPr>
          <p:cNvSpPr/>
          <p:nvPr/>
        </p:nvSpPr>
        <p:spPr>
          <a:xfrm>
            <a:off x="9094560" y="4854012"/>
            <a:ext cx="2546349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합체 후 완성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59BD72-9643-AE42-8443-71E88B9D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8" y="1319779"/>
            <a:ext cx="2019300" cy="1943100"/>
          </a:xfrm>
          <a:prstGeom prst="rect">
            <a:avLst/>
          </a:prstGeom>
        </p:spPr>
      </p:pic>
      <p:pic>
        <p:nvPicPr>
          <p:cNvPr id="8" name="그림 7" descr="실내이(가) 표시된 사진&#10;&#10;자동 생성된 설명">
            <a:extLst>
              <a:ext uri="{FF2B5EF4-FFF2-40B4-BE49-F238E27FC236}">
                <a16:creationId xmlns:a16="http://schemas.microsoft.com/office/drawing/2014/main" id="{B4DACE6F-24A7-3B4A-8490-E78497C0B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46" y="1605885"/>
            <a:ext cx="1716965" cy="1606193"/>
          </a:xfrm>
          <a:prstGeom prst="rect">
            <a:avLst/>
          </a:prstGeom>
        </p:spPr>
      </p:pic>
      <p:pic>
        <p:nvPicPr>
          <p:cNvPr id="22" name="그림 21" descr="실내, 백색가전제품, 열기, 기기이(가) 표시된 사진&#10;&#10;자동 생성된 설명">
            <a:extLst>
              <a:ext uri="{FF2B5EF4-FFF2-40B4-BE49-F238E27FC236}">
                <a16:creationId xmlns:a16="http://schemas.microsoft.com/office/drawing/2014/main" id="{CC093466-C86D-BF45-BBBB-4D3823566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7" b="7273"/>
          <a:stretch/>
        </p:blipFill>
        <p:spPr>
          <a:xfrm>
            <a:off x="135328" y="4143928"/>
            <a:ext cx="2133600" cy="1739900"/>
          </a:xfrm>
          <a:prstGeom prst="rect">
            <a:avLst/>
          </a:prstGeom>
        </p:spPr>
      </p:pic>
      <p:pic>
        <p:nvPicPr>
          <p:cNvPr id="26" name="그림 25" descr="텍스트, 상자, 실내이(가) 표시된 사진&#10;&#10;자동 생성된 설명">
            <a:extLst>
              <a:ext uri="{FF2B5EF4-FFF2-40B4-BE49-F238E27FC236}">
                <a16:creationId xmlns:a16="http://schemas.microsoft.com/office/drawing/2014/main" id="{FEB3B848-0DE1-0B40-96BB-718DDD681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08" y="1790592"/>
            <a:ext cx="2146300" cy="2247900"/>
          </a:xfrm>
          <a:prstGeom prst="rect">
            <a:avLst/>
          </a:prstGeom>
        </p:spPr>
      </p:pic>
      <p:pic>
        <p:nvPicPr>
          <p:cNvPr id="29" name="그림 28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77BC99E3-D75C-B942-97CC-8ED07B1904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8"/>
          <a:stretch/>
        </p:blipFill>
        <p:spPr>
          <a:xfrm>
            <a:off x="4955440" y="4008951"/>
            <a:ext cx="2730500" cy="1451283"/>
          </a:xfrm>
          <a:prstGeom prst="rect">
            <a:avLst/>
          </a:prstGeom>
        </p:spPr>
      </p:pic>
      <p:pic>
        <p:nvPicPr>
          <p:cNvPr id="31" name="그림 30" descr="실내, 상자, 다른이(가) 표시된 사진&#10;&#10;자동 생성된 설명">
            <a:extLst>
              <a:ext uri="{FF2B5EF4-FFF2-40B4-BE49-F238E27FC236}">
                <a16:creationId xmlns:a16="http://schemas.microsoft.com/office/drawing/2014/main" id="{43743B10-F634-D044-AC53-78D94DB7A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09" y="2363216"/>
            <a:ext cx="2540000" cy="24257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919ED20-AC95-8C47-A317-DAB26D0C3F1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268928" y="3965532"/>
            <a:ext cx="2730500" cy="104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891112-378F-5249-AD0D-90981BCBB0AC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428724" y="3576066"/>
            <a:ext cx="1672185" cy="38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구체적인 방법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3ED8B14-215D-A444-B077-F8D11730106C}"/>
              </a:ext>
            </a:extLst>
          </p:cNvPr>
          <p:cNvSpPr/>
          <p:nvPr/>
        </p:nvSpPr>
        <p:spPr>
          <a:xfrm>
            <a:off x="2767773" y="781760"/>
            <a:ext cx="5760000" cy="7233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카드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넣는 장치 만드는 구체적인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CC3BCC-FC5C-E444-A695-E6A84CD6A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" y="1498877"/>
            <a:ext cx="1993900" cy="1879600"/>
          </a:xfrm>
          <a:prstGeom prst="rect">
            <a:avLst/>
          </a:prstGeom>
        </p:spPr>
      </p:pic>
      <p:pic>
        <p:nvPicPr>
          <p:cNvPr id="10" name="그림 9" descr="텍스트, 상자, 실내, 다른이(가) 표시된 사진&#10;&#10;자동 생성된 설명">
            <a:extLst>
              <a:ext uri="{FF2B5EF4-FFF2-40B4-BE49-F238E27FC236}">
                <a16:creationId xmlns:a16="http://schemas.microsoft.com/office/drawing/2014/main" id="{D3B84405-0692-5B49-A43E-AF5D9E7BD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6" y="4025150"/>
            <a:ext cx="2095500" cy="2044700"/>
          </a:xfrm>
          <a:prstGeom prst="rect">
            <a:avLst/>
          </a:prstGeom>
        </p:spPr>
      </p:pic>
      <p:pic>
        <p:nvPicPr>
          <p:cNvPr id="12" name="그림 1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FFA8CCB-A230-3849-A8ED-D58BDE5A9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4" y="1591547"/>
            <a:ext cx="2184400" cy="2146300"/>
          </a:xfrm>
          <a:prstGeom prst="rect">
            <a:avLst/>
          </a:prstGeom>
        </p:spPr>
      </p:pic>
      <p:pic>
        <p:nvPicPr>
          <p:cNvPr id="14" name="그림 13" descr="텍스트, 사람, 실내, 컴퓨터이(가) 표시된 사진&#10;&#10;자동 생성된 설명">
            <a:extLst>
              <a:ext uri="{FF2B5EF4-FFF2-40B4-BE49-F238E27FC236}">
                <a16:creationId xmlns:a16="http://schemas.microsoft.com/office/drawing/2014/main" id="{A38F7BAA-1CA3-8B4F-BFC5-A885284A0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4" y="3737847"/>
            <a:ext cx="2184400" cy="2146300"/>
          </a:xfrm>
          <a:prstGeom prst="rect">
            <a:avLst/>
          </a:prstGeom>
        </p:spPr>
      </p:pic>
      <p:pic>
        <p:nvPicPr>
          <p:cNvPr id="16" name="그림 15" descr="텍스트, 변기, 실내이(가) 표시된 사진&#10;&#10;자동 생성된 설명">
            <a:extLst>
              <a:ext uri="{FF2B5EF4-FFF2-40B4-BE49-F238E27FC236}">
                <a16:creationId xmlns:a16="http://schemas.microsoft.com/office/drawing/2014/main" id="{C75F424F-0D46-E647-B99A-90B716CB5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16" y="1520483"/>
            <a:ext cx="2215757" cy="2238970"/>
          </a:xfrm>
          <a:prstGeom prst="rect">
            <a:avLst/>
          </a:prstGeom>
        </p:spPr>
      </p:pic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A5F14FD-BFC4-9D4E-8F7F-C5573F5B5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44" y="3781058"/>
            <a:ext cx="2130229" cy="2082800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EAA6627-16BC-334C-A5E3-E20F874535FA}"/>
              </a:ext>
            </a:extLst>
          </p:cNvPr>
          <p:cNvSpPr/>
          <p:nvPr/>
        </p:nvSpPr>
        <p:spPr>
          <a:xfrm>
            <a:off x="185878" y="3450096"/>
            <a:ext cx="2769993" cy="489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용수철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설치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35839A6-8E20-E44B-9257-B634AF672203}"/>
              </a:ext>
            </a:extLst>
          </p:cNvPr>
          <p:cNvSpPr/>
          <p:nvPr/>
        </p:nvSpPr>
        <p:spPr>
          <a:xfrm>
            <a:off x="111062" y="6050795"/>
            <a:ext cx="2844810" cy="489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하드보드지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구멍 뚫기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CD14A81A-0867-904E-BB1D-9849A0C5A7ED}"/>
              </a:ext>
            </a:extLst>
          </p:cNvPr>
          <p:cNvSpPr/>
          <p:nvPr/>
        </p:nvSpPr>
        <p:spPr>
          <a:xfrm>
            <a:off x="4740825" y="5927358"/>
            <a:ext cx="3478349" cy="7233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앞서 만든 부품들 다 붙이고 완성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EE1928-9834-2B4F-B07E-3A28EDB014FD}"/>
              </a:ext>
            </a:extLst>
          </p:cNvPr>
          <p:cNvCxnSpPr>
            <a:stCxn id="7" idx="3"/>
          </p:cNvCxnSpPr>
          <p:nvPr/>
        </p:nvCxnSpPr>
        <p:spPr>
          <a:xfrm>
            <a:off x="2581216" y="2438677"/>
            <a:ext cx="1406584" cy="129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673807-B338-ED44-A90D-6AA97D0D6757}"/>
              </a:ext>
            </a:extLst>
          </p:cNvPr>
          <p:cNvCxnSpPr>
            <a:stCxn id="10" idx="3"/>
          </p:cNvCxnSpPr>
          <p:nvPr/>
        </p:nvCxnSpPr>
        <p:spPr>
          <a:xfrm flipV="1">
            <a:off x="2581216" y="3939176"/>
            <a:ext cx="1406584" cy="110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E08769-B100-DE4E-9666-D25D9B0A2641}"/>
              </a:ext>
            </a:extLst>
          </p:cNvPr>
          <p:cNvSpPr/>
          <p:nvPr/>
        </p:nvSpPr>
        <p:spPr>
          <a:xfrm>
            <a:off x="3987800" y="1548336"/>
            <a:ext cx="8018322" cy="4379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4D93A7FA-6F81-A74B-931D-6FCED1E665DA}"/>
              </a:ext>
            </a:extLst>
          </p:cNvPr>
          <p:cNvSpPr/>
          <p:nvPr/>
        </p:nvSpPr>
        <p:spPr>
          <a:xfrm>
            <a:off x="8527773" y="3378477"/>
            <a:ext cx="1351723" cy="9748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BDA4D30-9802-FE4E-B9A9-3EF78F692F4F}"/>
              </a:ext>
            </a:extLst>
          </p:cNvPr>
          <p:cNvSpPr/>
          <p:nvPr/>
        </p:nvSpPr>
        <p:spPr>
          <a:xfrm>
            <a:off x="9967851" y="3594883"/>
            <a:ext cx="1949915" cy="5420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부품 </a:t>
            </a:r>
            <a:r>
              <a:rPr kumimoji="1" lang="en-US" altLang="ko-KR" sz="2000" dirty="0">
                <a:solidFill>
                  <a:sysClr val="windowText" lastClr="000000"/>
                </a:solidFill>
              </a:rPr>
              <a:t>3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개 완성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구체적인 방법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그림 10" descr="실내, 창문, 테이블, 작업대이(가) 표시된 사진&#10;&#10;자동 생성된 설명">
            <a:extLst>
              <a:ext uri="{FF2B5EF4-FFF2-40B4-BE49-F238E27FC236}">
                <a16:creationId xmlns:a16="http://schemas.microsoft.com/office/drawing/2014/main" id="{E8D1E324-37CF-B642-A02E-41A7F6ECE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8" y="1328166"/>
            <a:ext cx="2314834" cy="2124387"/>
          </a:xfrm>
          <a:prstGeom prst="rect">
            <a:avLst/>
          </a:prstGeom>
        </p:spPr>
      </p:pic>
      <p:pic>
        <p:nvPicPr>
          <p:cNvPr id="13" name="그림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71B982C-6C7D-184C-8C59-9F0A91822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177037"/>
            <a:ext cx="2545740" cy="1899203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312EC9B-B275-2A44-A72B-7F0B05CCDCFB}"/>
              </a:ext>
            </a:extLst>
          </p:cNvPr>
          <p:cNvSpPr/>
          <p:nvPr/>
        </p:nvSpPr>
        <p:spPr>
          <a:xfrm>
            <a:off x="110125" y="3468306"/>
            <a:ext cx="2923522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페트병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</a:t>
            </a:r>
            <a:r>
              <a:rPr kumimoji="1" lang="ko-Kore-KR" altLang="en-US" sz="2000" dirty="0">
                <a:solidFill>
                  <a:sysClr val="windowText" lastClr="000000"/>
                </a:solidFill>
              </a:rPr>
              <a:t>받침대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만들기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D2583D0-52B4-BA4F-A40E-22CCBF3DB775}"/>
              </a:ext>
            </a:extLst>
          </p:cNvPr>
          <p:cNvSpPr/>
          <p:nvPr/>
        </p:nvSpPr>
        <p:spPr>
          <a:xfrm>
            <a:off x="2767773" y="781760"/>
            <a:ext cx="5760000" cy="7233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부품 조립 하는 구체적인 방법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FDBA65-777E-AE45-8D19-5C6AE216320D}"/>
              </a:ext>
            </a:extLst>
          </p:cNvPr>
          <p:cNvSpPr/>
          <p:nvPr/>
        </p:nvSpPr>
        <p:spPr>
          <a:xfrm>
            <a:off x="105430" y="6076240"/>
            <a:ext cx="3178092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가루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나오는 장치 붙이기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22" name="그림 21" descr="실내, 가구, 침대이(가) 표시된 사진&#10;&#10;자동 생성된 설명">
            <a:extLst>
              <a:ext uri="{FF2B5EF4-FFF2-40B4-BE49-F238E27FC236}">
                <a16:creationId xmlns:a16="http://schemas.microsoft.com/office/drawing/2014/main" id="{54683A31-693D-514E-BA3F-5EC75202D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18" y="2163194"/>
            <a:ext cx="1346200" cy="2736298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F87297E3-FA83-5644-8D1D-66262D0836EC}"/>
              </a:ext>
            </a:extLst>
          </p:cNvPr>
          <p:cNvSpPr/>
          <p:nvPr/>
        </p:nvSpPr>
        <p:spPr>
          <a:xfrm>
            <a:off x="3267158" y="5019393"/>
            <a:ext cx="2923522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합체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후 받침대 설치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C242C1D-C198-644A-9303-B82A5C39F0F5}"/>
              </a:ext>
            </a:extLst>
          </p:cNvPr>
          <p:cNvCxnSpPr>
            <a:stCxn id="11" idx="3"/>
          </p:cNvCxnSpPr>
          <p:nvPr/>
        </p:nvCxnSpPr>
        <p:spPr>
          <a:xfrm>
            <a:off x="2688572" y="2390360"/>
            <a:ext cx="1252845" cy="1336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EED5571-E910-CA4C-956F-A2EF8C72A73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905740" y="3708109"/>
            <a:ext cx="1035677" cy="141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그림 30" descr="실내이(가) 표시된 사진&#10;&#10;자동 생성된 설명">
            <a:extLst>
              <a:ext uri="{FF2B5EF4-FFF2-40B4-BE49-F238E27FC236}">
                <a16:creationId xmlns:a16="http://schemas.microsoft.com/office/drawing/2014/main" id="{6749EF9E-73C7-DF4B-9F44-2C39A149F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201" y="1638300"/>
            <a:ext cx="2311400" cy="1790700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99A6D55-F77B-2245-914D-CBE5EE55C344}"/>
              </a:ext>
            </a:extLst>
          </p:cNvPr>
          <p:cNvSpPr/>
          <p:nvPr/>
        </p:nvSpPr>
        <p:spPr>
          <a:xfrm>
            <a:off x="5590579" y="3429000"/>
            <a:ext cx="3922643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물과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가루가 나올 깔때기 설치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4BE63C39-3221-2647-A05E-F3B844516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92" y="4059838"/>
            <a:ext cx="1917700" cy="213360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BA29601F-1AF9-7C4D-846A-1EC8DB731171}"/>
              </a:ext>
            </a:extLst>
          </p:cNvPr>
          <p:cNvSpPr/>
          <p:nvPr/>
        </p:nvSpPr>
        <p:spPr>
          <a:xfrm>
            <a:off x="5612077" y="6205028"/>
            <a:ext cx="3922643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깔대기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밑에 합쳐질 큰 길 만들기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pic>
        <p:nvPicPr>
          <p:cNvPr id="37" name="그림 36" descr="텍스트, 실내, 가구이(가) 표시된 사진&#10;&#10;자동 생성된 설명">
            <a:extLst>
              <a:ext uri="{FF2B5EF4-FFF2-40B4-BE49-F238E27FC236}">
                <a16:creationId xmlns:a16="http://schemas.microsoft.com/office/drawing/2014/main" id="{CF575AFB-5FC1-C141-8141-188F685F7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996" y="1784329"/>
            <a:ext cx="2006600" cy="3377226"/>
          </a:xfrm>
          <a:prstGeom prst="rect">
            <a:avLst/>
          </a:prstGeom>
        </p:spPr>
      </p:pic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D1FB15AF-ABDB-7546-A127-B737EEE25CB1}"/>
              </a:ext>
            </a:extLst>
          </p:cNvPr>
          <p:cNvSpPr/>
          <p:nvPr/>
        </p:nvSpPr>
        <p:spPr>
          <a:xfrm>
            <a:off x="8656433" y="5161555"/>
            <a:ext cx="3535567" cy="5168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</a:rPr>
              <a:t>옆면</a:t>
            </a:r>
            <a:r>
              <a:rPr kumimoji="1" lang="ko-KR" altLang="en-US" sz="2000" dirty="0">
                <a:solidFill>
                  <a:sysClr val="windowText" lastClr="000000"/>
                </a:solidFill>
              </a:rPr>
              <a:t> 고정하고 받침대 세우기</a:t>
            </a:r>
            <a:endParaRPr kumimoji="1" lang="ko-Kore-KR" alt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D1D6976-2AA1-174E-86FE-355A681EFBC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8707601" y="2533650"/>
            <a:ext cx="1029382" cy="99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76721B5-35D6-C34B-BEF2-E80C3A026B9E}"/>
              </a:ext>
            </a:extLst>
          </p:cNvPr>
          <p:cNvCxnSpPr>
            <a:stCxn id="34" idx="3"/>
          </p:cNvCxnSpPr>
          <p:nvPr/>
        </p:nvCxnSpPr>
        <p:spPr>
          <a:xfrm flipV="1">
            <a:off x="8502592" y="3572506"/>
            <a:ext cx="1234391" cy="155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2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E5BC4895-789C-D442-B721-7E2D1CEC3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59" y="1619250"/>
            <a:ext cx="2806700" cy="3619500"/>
          </a:xfrm>
          <a:prstGeom prst="rect">
            <a:avLst/>
          </a:prstGeom>
        </p:spPr>
      </p:pic>
      <p:pic>
        <p:nvPicPr>
          <p:cNvPr id="13" name="그림 12" descr="텍스트, 실내, 여러개이(가) 표시된 사진&#10;&#10;자동 생성된 설명">
            <a:extLst>
              <a:ext uri="{FF2B5EF4-FFF2-40B4-BE49-F238E27FC236}">
                <a16:creationId xmlns:a16="http://schemas.microsoft.com/office/drawing/2014/main" id="{2A8C9E8C-6EDA-3349-A949-BA8DDB1FC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217" y="1555750"/>
            <a:ext cx="2794000" cy="36830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40E9046-BDB4-F047-857B-82146E8A7B20}"/>
              </a:ext>
            </a:extLst>
          </p:cNvPr>
          <p:cNvSpPr/>
          <p:nvPr/>
        </p:nvSpPr>
        <p:spPr>
          <a:xfrm>
            <a:off x="4497336" y="2846595"/>
            <a:ext cx="2630704" cy="11648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외관 꾸미고</a:t>
            </a:r>
            <a:endParaRPr kumimoji="1" lang="en-US" altLang="ko-KR" sz="2000" dirty="0"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완성</a:t>
            </a:r>
            <a:endParaRPr kumimoji="1" lang="en-US" altLang="ko-KR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650240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609600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250898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5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10841-5BEC-9A49-8508-EF6715303662}"/>
              </a:ext>
            </a:extLst>
          </p:cNvPr>
          <p:cNvSpPr txBox="1"/>
          <p:nvPr/>
        </p:nvSpPr>
        <p:spPr>
          <a:xfrm>
            <a:off x="648155" y="209491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프로젝트결과</a:t>
            </a:r>
          </a:p>
        </p:txBody>
      </p:sp>
    </p:spTree>
    <p:extLst>
      <p:ext uri="{BB962C8B-B14F-4D97-AF65-F5344CB8AC3E}">
        <p14:creationId xmlns:p14="http://schemas.microsoft.com/office/powerpoint/2010/main" val="236947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시행착오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E0CD140-3559-4EB8-BC02-B1FBC1F87433}"/>
              </a:ext>
            </a:extLst>
          </p:cNvPr>
          <p:cNvCxnSpPr>
            <a:cxnSpLocks/>
          </p:cNvCxnSpPr>
          <p:nvPr/>
        </p:nvCxnSpPr>
        <p:spPr>
          <a:xfrm>
            <a:off x="721898" y="3843578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9677D3-89C6-4D5F-AAFA-DF45D6D3D092}"/>
              </a:ext>
            </a:extLst>
          </p:cNvPr>
          <p:cNvSpPr txBox="1"/>
          <p:nvPr/>
        </p:nvSpPr>
        <p:spPr>
          <a:xfrm>
            <a:off x="720000" y="129114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E34B18-A1E8-4E37-B477-DF8A778CC5BA}"/>
              </a:ext>
            </a:extLst>
          </p:cNvPr>
          <p:cNvSpPr txBox="1"/>
          <p:nvPr/>
        </p:nvSpPr>
        <p:spPr>
          <a:xfrm>
            <a:off x="1570605" y="1291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BE0A4C-06E3-45D8-80EF-3DBE89DF4F35}"/>
              </a:ext>
            </a:extLst>
          </p:cNvPr>
          <p:cNvSpPr txBox="1"/>
          <p:nvPr/>
        </p:nvSpPr>
        <p:spPr>
          <a:xfrm>
            <a:off x="2298955" y="1320837"/>
            <a:ext cx="799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물의 압력을 이용하여 음료를 자동으로 나오도록 하는 장치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03234-4A1F-4265-BF24-292B3E0A118A}"/>
              </a:ext>
            </a:extLst>
          </p:cNvPr>
          <p:cNvSpPr txBox="1"/>
          <p:nvPr/>
        </p:nvSpPr>
        <p:spPr>
          <a:xfrm>
            <a:off x="759650" y="400740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B56E54-2D8D-435C-A048-9DE619AD4501}"/>
              </a:ext>
            </a:extLst>
          </p:cNvPr>
          <p:cNvSpPr txBox="1"/>
          <p:nvPr/>
        </p:nvSpPr>
        <p:spPr>
          <a:xfrm>
            <a:off x="1610255" y="40074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D4CC0E4-F758-4295-BC5C-F8EA363DA590}"/>
              </a:ext>
            </a:extLst>
          </p:cNvPr>
          <p:cNvSpPr txBox="1"/>
          <p:nvPr/>
        </p:nvSpPr>
        <p:spPr>
          <a:xfrm>
            <a:off x="2298955" y="4007407"/>
            <a:ext cx="836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가루가 나올 수 있도록 보조 해주기 위한  깔때기</a:t>
            </a:r>
          </a:p>
        </p:txBody>
      </p:sp>
      <p:pic>
        <p:nvPicPr>
          <p:cNvPr id="7" name="그림 6" descr="실내, 사람, 커넥터, 어댑터이(가) 표시된 사진&#10;&#10;자동 생성된 설명">
            <a:extLst>
              <a:ext uri="{FF2B5EF4-FFF2-40B4-BE49-F238E27FC236}">
                <a16:creationId xmlns:a16="http://schemas.microsoft.com/office/drawing/2014/main" id="{59C8710D-D564-C040-91BD-90C9FBE5B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53" y="1725018"/>
            <a:ext cx="2179747" cy="2069381"/>
          </a:xfrm>
          <a:prstGeom prst="rect">
            <a:avLst/>
          </a:prstGeom>
        </p:spPr>
      </p:pic>
      <p:pic>
        <p:nvPicPr>
          <p:cNvPr id="10" name="그림 9" descr="실내이(가) 표시된 사진&#10;&#10;자동 생성된 설명">
            <a:extLst>
              <a:ext uri="{FF2B5EF4-FFF2-40B4-BE49-F238E27FC236}">
                <a16:creationId xmlns:a16="http://schemas.microsoft.com/office/drawing/2014/main" id="{7DEE1EC9-3C9C-ED4C-B515-D1CA623D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09" y="1690169"/>
            <a:ext cx="2131207" cy="2104230"/>
          </a:xfrm>
          <a:prstGeom prst="rect">
            <a:avLst/>
          </a:prstGeom>
        </p:spPr>
      </p:pic>
      <p:pic>
        <p:nvPicPr>
          <p:cNvPr id="12" name="그림 11" descr="실내이(가) 표시된 사진&#10;&#10;자동 생성된 설명">
            <a:extLst>
              <a:ext uri="{FF2B5EF4-FFF2-40B4-BE49-F238E27FC236}">
                <a16:creationId xmlns:a16="http://schemas.microsoft.com/office/drawing/2014/main" id="{D025318C-3944-9F4A-8001-EFB74FD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54" y="4551573"/>
            <a:ext cx="2273045" cy="2073062"/>
          </a:xfrm>
          <a:prstGeom prst="rect">
            <a:avLst/>
          </a:prstGeom>
        </p:spPr>
      </p:pic>
      <p:pic>
        <p:nvPicPr>
          <p:cNvPr id="14" name="그림 13" descr="실내이(가) 표시된 사진&#10;&#10;자동 생성된 설명">
            <a:extLst>
              <a:ext uri="{FF2B5EF4-FFF2-40B4-BE49-F238E27FC236}">
                <a16:creationId xmlns:a16="http://schemas.microsoft.com/office/drawing/2014/main" id="{EA87CAB2-FA28-FB4B-9DB3-50243E754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39" y="4468427"/>
            <a:ext cx="2146575" cy="20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39878" y="121920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11D9EF5-443D-0A49-8C67-E1EBC033EC43}"/>
              </a:ext>
            </a:extLst>
          </p:cNvPr>
          <p:cNvSpPr/>
          <p:nvPr/>
        </p:nvSpPr>
        <p:spPr>
          <a:xfrm>
            <a:off x="969296" y="2207869"/>
            <a:ext cx="2630704" cy="11648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창의성</a:t>
            </a:r>
            <a:endParaRPr kumimoji="1"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38C9550-569F-034F-8A7A-760D7329F344}"/>
              </a:ext>
            </a:extLst>
          </p:cNvPr>
          <p:cNvSpPr/>
          <p:nvPr/>
        </p:nvSpPr>
        <p:spPr>
          <a:xfrm>
            <a:off x="6659365" y="2264190"/>
            <a:ext cx="2630704" cy="11648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정확성</a:t>
            </a:r>
            <a:endParaRPr kumimoji="1"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F9061BC-80ED-654A-932E-669B1B6E4A33}"/>
              </a:ext>
            </a:extLst>
          </p:cNvPr>
          <p:cNvSpPr/>
          <p:nvPr/>
        </p:nvSpPr>
        <p:spPr>
          <a:xfrm>
            <a:off x="969296" y="4487713"/>
            <a:ext cx="2630704" cy="11648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다양성</a:t>
            </a:r>
            <a:endParaRPr kumimoji="1"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EA5E9A5-AEB1-D540-B455-2C4F9D05DF06}"/>
              </a:ext>
            </a:extLst>
          </p:cNvPr>
          <p:cNvSpPr/>
          <p:nvPr/>
        </p:nvSpPr>
        <p:spPr>
          <a:xfrm>
            <a:off x="6659365" y="4487713"/>
            <a:ext cx="2630704" cy="11648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</a:rPr>
              <a:t>완성도</a:t>
            </a:r>
            <a:endParaRPr kumimoji="1" lang="en-US" altLang="ko-KR" sz="20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3EC62B-9D61-4C46-8FFF-479E2568E950}"/>
              </a:ext>
            </a:extLst>
          </p:cNvPr>
          <p:cNvSpPr/>
          <p:nvPr/>
        </p:nvSpPr>
        <p:spPr>
          <a:xfrm>
            <a:off x="3904013" y="4173204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품목의 다양성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F7BF68-0439-6D4B-B6F9-BFBABEA7ED51}"/>
              </a:ext>
            </a:extLst>
          </p:cNvPr>
          <p:cNvSpPr/>
          <p:nvPr/>
        </p:nvSpPr>
        <p:spPr>
          <a:xfrm>
            <a:off x="3904013" y="5221710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음료와 가루가 나오는 방식의 다양성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7E896D-D98E-F840-8057-B5AA2CC277C8}"/>
              </a:ext>
            </a:extLst>
          </p:cNvPr>
          <p:cNvSpPr/>
          <p:nvPr/>
        </p:nvSpPr>
        <p:spPr>
          <a:xfrm>
            <a:off x="9509651" y="2473212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정확한 설계 후 시연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50DBEC-23AD-3C4F-93C8-2DD33EFDA253}"/>
              </a:ext>
            </a:extLst>
          </p:cNvPr>
          <p:cNvSpPr/>
          <p:nvPr/>
        </p:nvSpPr>
        <p:spPr>
          <a:xfrm>
            <a:off x="3904013" y="1834486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압력을 이용한 펌프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07078F-3FD5-6C47-BADC-EBEB612EF40D}"/>
              </a:ext>
            </a:extLst>
          </p:cNvPr>
          <p:cNvSpPr/>
          <p:nvPr/>
        </p:nvSpPr>
        <p:spPr>
          <a:xfrm>
            <a:off x="3904013" y="3124698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물레방아와 깔때기</a:t>
            </a:r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86EBFB-E6A8-6549-A879-DE6FBB7E0731}"/>
              </a:ext>
            </a:extLst>
          </p:cNvPr>
          <p:cNvSpPr/>
          <p:nvPr/>
        </p:nvSpPr>
        <p:spPr>
          <a:xfrm>
            <a:off x="9594082" y="4114330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외관의 아름다움</a:t>
            </a:r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A8A99C-CB57-6647-8E3A-E6D6F921BDA8}"/>
              </a:ext>
            </a:extLst>
          </p:cNvPr>
          <p:cNvSpPr/>
          <p:nvPr/>
        </p:nvSpPr>
        <p:spPr>
          <a:xfrm>
            <a:off x="9594082" y="5168209"/>
            <a:ext cx="2451339" cy="7467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받침대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C7F6DF1-EB3E-664C-B35E-5EBBBD593C9A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3600000" y="2207869"/>
            <a:ext cx="304013" cy="58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660035-6E4C-6F4B-AD54-397DF9549954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3600000" y="2790274"/>
            <a:ext cx="304013" cy="70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9ADC7-373A-544A-8204-8D84409B4028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600000" y="4546587"/>
            <a:ext cx="304013" cy="52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614642-ADEA-1647-8553-C6CEA67903A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3600000" y="5070118"/>
            <a:ext cx="304013" cy="52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48B7378-4EE0-584B-B247-9E7C07CC343F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9290069" y="2846595"/>
            <a:ext cx="219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DBEB6C3-A75D-BD46-B1FB-5E73BC0356C8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290069" y="4487713"/>
            <a:ext cx="304013" cy="58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7B60CB9-FAB6-2344-933C-0D1BFC95B4CF}"/>
              </a:ext>
            </a:extLst>
          </p:cNvPr>
          <p:cNvCxnSpPr>
            <a:stCxn id="20" idx="3"/>
            <a:endCxn id="27" idx="1"/>
          </p:cNvCxnSpPr>
          <p:nvPr/>
        </p:nvCxnSpPr>
        <p:spPr>
          <a:xfrm>
            <a:off x="9290069" y="5070118"/>
            <a:ext cx="304013" cy="47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4B065B-3A02-4650-B477-3F0B12BBAFC2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9F0C69-37DE-4305-856F-7477BAEC59D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4">
                      <a:lumMod val="50000"/>
                    </a:schemeClr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4D2EC-9076-4B8D-9A95-57302C948B23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3EA7ADA-81C1-4795-8050-BE219FC3F473}"/>
              </a:ext>
            </a:extLst>
          </p:cNvPr>
          <p:cNvSpPr txBox="1"/>
          <p:nvPr/>
        </p:nvSpPr>
        <p:spPr>
          <a:xfrm>
            <a:off x="3697550" y="1779446"/>
            <a:ext cx="5152673" cy="329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endParaRPr lang="en-US" altLang="ko-KR" sz="3200" dirty="0"/>
          </a:p>
          <a:p>
            <a:pPr algn="just">
              <a:lnSpc>
                <a:spcPct val="110000"/>
              </a:lnSpc>
            </a:pPr>
            <a:endParaRPr lang="en-US" altLang="ko-KR" sz="3200" dirty="0"/>
          </a:p>
          <a:p>
            <a:pPr algn="just">
              <a:lnSpc>
                <a:spcPct val="110000"/>
              </a:lnSpc>
            </a:pPr>
            <a:r>
              <a:rPr lang="ko-KR" altLang="en-US" sz="3200" dirty="0"/>
              <a:t>우리 모두를 합친 것 보다 더 현명한 사람은 없다</a:t>
            </a:r>
            <a:r>
              <a:rPr lang="en-US" altLang="ko-KR" sz="3200" dirty="0"/>
              <a:t>. </a:t>
            </a:r>
          </a:p>
          <a:p>
            <a:pPr algn="just">
              <a:lnSpc>
                <a:spcPct val="110000"/>
              </a:lnSpc>
            </a:pPr>
            <a:endParaRPr lang="en-US" altLang="ko-KR" sz="3200" dirty="0"/>
          </a:p>
          <a:p>
            <a:pPr algn="just">
              <a:lnSpc>
                <a:spcPct val="110000"/>
              </a:lnSpc>
            </a:pPr>
            <a:r>
              <a:rPr lang="en-US" altLang="ko-KR" sz="3200" dirty="0"/>
              <a:t>		</a:t>
            </a:r>
            <a:r>
              <a:rPr lang="ko-KR" altLang="en-US" sz="3200" dirty="0"/>
              <a:t>       </a:t>
            </a:r>
            <a:r>
              <a:rPr lang="en-US" altLang="ko-KR" sz="3200" dirty="0"/>
              <a:t>-</a:t>
            </a:r>
            <a:r>
              <a:rPr lang="ko-KR" altLang="en-US" sz="3200" dirty="0"/>
              <a:t>켄 </a:t>
            </a:r>
            <a:r>
              <a:rPr lang="ko-KR" altLang="en-US" sz="3200" dirty="0" err="1"/>
              <a:t>블랜차드</a:t>
            </a:r>
            <a:endParaRPr lang="ko-KR" altLang="en-US" sz="3200" i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B754D0-1D69-4D2C-8DBA-852CF617DC30}"/>
              </a:ext>
            </a:extLst>
          </p:cNvPr>
          <p:cNvSpPr/>
          <p:nvPr/>
        </p:nvSpPr>
        <p:spPr>
          <a:xfrm>
            <a:off x="6096000" y="0"/>
            <a:ext cx="6096000" cy="68839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동기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FEE27-45F9-464D-8DF9-81ED76C271D2}"/>
              </a:ext>
            </a:extLst>
          </p:cNvPr>
          <p:cNvGrpSpPr/>
          <p:nvPr/>
        </p:nvGrpSpPr>
        <p:grpSpPr>
          <a:xfrm>
            <a:off x="294640" y="2456784"/>
            <a:ext cx="3362689" cy="701040"/>
            <a:chOff x="294640" y="1391920"/>
            <a:chExt cx="3362689" cy="70104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9DE7996-FB2E-449D-A8E1-F21F9DE43D18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0C1A-F079-4686-B269-0ED4FE6A6C6F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08B53-099A-40CC-A54D-D084DC7C5DA5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사전  조사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248B9C-3D54-45BB-A57F-A9D99CEA8994}"/>
              </a:ext>
            </a:extLst>
          </p:cNvPr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7A9374-D0D7-464F-B150-88C5B40CEF7F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00FF30-FB91-462E-8C6D-23083600275E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9519AB-383A-4302-84C4-7A82F08C9CEF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설계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6DAF3D-56DD-4603-B5C8-395DADFA849A}"/>
              </a:ext>
            </a:extLst>
          </p:cNvPr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57C551-BEA9-4A5A-804C-B3723BAB21E9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059E28-6683-4826-B293-3AF3DF3ECA1B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B0A944-CAFF-4F64-8ADB-EAF6997D6573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내용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7F8FBBF-1148-436E-8600-69C119DBF580}"/>
              </a:ext>
            </a:extLst>
          </p:cNvPr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198DCA-DDAD-43B9-A796-5D1463594EC3}"/>
                </a:ext>
              </a:extLst>
            </p:cNvPr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9EA117-E942-4A95-942C-287EBF455A1C}"/>
                </a:ext>
              </a:extLst>
            </p:cNvPr>
            <p:cNvSpPr txBox="1"/>
            <p:nvPr/>
          </p:nvSpPr>
          <p:spPr>
            <a:xfrm>
              <a:off x="436609" y="1461105"/>
              <a:ext cx="4171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6D9A10-E34F-47A8-8A0F-E2B4F6DF7197}"/>
                </a:ext>
              </a:extLst>
            </p:cNvPr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tx2">
                      <a:lumMod val="50000"/>
                    </a:schemeClr>
                  </a:solidFill>
                </a:rPr>
                <a:t>프로젝트 결과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5FFF6A5-B62A-EE4C-91E0-73DE93786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34" y="0"/>
            <a:ext cx="5392665" cy="62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20B78-0FDD-F640-9F9D-C32E28D4DF82}"/>
              </a:ext>
            </a:extLst>
          </p:cNvPr>
          <p:cNvSpPr txBox="1"/>
          <p:nvPr/>
        </p:nvSpPr>
        <p:spPr>
          <a:xfrm>
            <a:off x="8714375" y="4894388"/>
            <a:ext cx="32335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#</a:t>
            </a:r>
            <a:r>
              <a:rPr lang="ko-KR" altLang="en-US" sz="4000" dirty="0"/>
              <a:t>자판기 </a:t>
            </a:r>
            <a:r>
              <a:rPr lang="en-US" altLang="ko-KR" sz="4000" dirty="0"/>
              <a:t>#6</a:t>
            </a:r>
            <a:r>
              <a:rPr lang="ko-KR" altLang="en-US" sz="4000" dirty="0"/>
              <a:t>조</a:t>
            </a:r>
            <a:endParaRPr lang="en-US" altLang="ko-KR" sz="4000" dirty="0"/>
          </a:p>
          <a:p>
            <a:r>
              <a:rPr lang="en-US" altLang="ko-KR" sz="4000" dirty="0"/>
              <a:t>#</a:t>
            </a:r>
            <a:r>
              <a:rPr lang="ko-KR" altLang="en-US" sz="4000" dirty="0"/>
              <a:t>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2811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프로젝트 동기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1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다양성과 창의성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17A6C2-FDF4-784C-85F9-AE57FE2E9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62" y="1930831"/>
            <a:ext cx="3345374" cy="3345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F049B8-31F0-5A48-8D19-41355FB90FE8}"/>
              </a:ext>
            </a:extLst>
          </p:cNvPr>
          <p:cNvSpPr txBox="1"/>
          <p:nvPr/>
        </p:nvSpPr>
        <p:spPr>
          <a:xfrm>
            <a:off x="5218548" y="1930831"/>
            <a:ext cx="430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우리가</a:t>
            </a:r>
            <a:r>
              <a:rPr kumimoji="1" lang="ko-KR" altLang="en-US" dirty="0"/>
              <a:t> 원하는 것은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27475A-FB44-45B8-A8EA-787D9F9F89C1}"/>
              </a:ext>
            </a:extLst>
          </p:cNvPr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EF4E5-8B6C-4044-98D4-4CE9EBEEE068}"/>
              </a:ext>
            </a:extLst>
          </p:cNvPr>
          <p:cNvSpPr/>
          <p:nvPr/>
        </p:nvSpPr>
        <p:spPr>
          <a:xfrm>
            <a:off x="3972560" y="1412240"/>
            <a:ext cx="2824480" cy="282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76CC6-2716-492F-97EA-92157CB90CF8}"/>
              </a:ext>
            </a:extLst>
          </p:cNvPr>
          <p:cNvSpPr txBox="1"/>
          <p:nvPr/>
        </p:nvSpPr>
        <p:spPr>
          <a:xfrm>
            <a:off x="7670800" y="241808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>
                    <a:lumMod val="50000"/>
                  </a:schemeClr>
                </a:solidFill>
              </a:rPr>
              <a:t>사전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23695-8A31-40A6-B134-9546AED4FADD}"/>
              </a:ext>
            </a:extLst>
          </p:cNvPr>
          <p:cNvSpPr txBox="1"/>
          <p:nvPr/>
        </p:nvSpPr>
        <p:spPr>
          <a:xfrm>
            <a:off x="6027376" y="1633249"/>
            <a:ext cx="665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accent2"/>
                </a:solidFill>
              </a:rPr>
              <a:t>2</a:t>
            </a:r>
            <a:endParaRPr lang="ko-KR" altLang="en-US" sz="6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0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자판기의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DC1EE6-7A58-CB4B-865F-0A1A44E4F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24" y="2000250"/>
            <a:ext cx="3124200" cy="2857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A9E79-13D5-EC4E-B3DB-50A3ECC3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27" y="1980877"/>
            <a:ext cx="2857500" cy="2857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A3934C-62F2-8F41-BD1D-CACFC036F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92" y="2000250"/>
            <a:ext cx="3124200" cy="28575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B27E952-12A5-A345-B8C4-DC874821EE18}"/>
              </a:ext>
            </a:extLst>
          </p:cNvPr>
          <p:cNvSpPr/>
          <p:nvPr/>
        </p:nvSpPr>
        <p:spPr>
          <a:xfrm>
            <a:off x="2496912" y="2497417"/>
            <a:ext cx="6605534" cy="186316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4000" dirty="0">
                <a:solidFill>
                  <a:sysClr val="windowText" lastClr="000000"/>
                </a:solidFill>
              </a:rPr>
              <a:t>복합적</a:t>
            </a:r>
            <a:r>
              <a:rPr kumimoji="1" lang="ko-KR" altLang="en-US" sz="4000" dirty="0">
                <a:solidFill>
                  <a:sysClr val="windowText" lastClr="000000"/>
                </a:solidFill>
              </a:rPr>
              <a:t> 구성</a:t>
            </a:r>
            <a:endParaRPr kumimoji="1" lang="ko-Kore-KR" altLang="en-US" sz="4000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31FD01-90A0-8341-BB24-0B4612EC7C80}"/>
              </a:ext>
            </a:extLst>
          </p:cNvPr>
          <p:cNvSpPr/>
          <p:nvPr/>
        </p:nvSpPr>
        <p:spPr>
          <a:xfrm>
            <a:off x="357809" y="1328166"/>
            <a:ext cx="11648313" cy="4599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599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67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기존의 제작된 자판기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6" name="그림 5" descr="텍스트, 실내, 다른이(가) 표시된 사진&#10;&#10;자동 생성된 설명">
            <a:extLst>
              <a:ext uri="{FF2B5EF4-FFF2-40B4-BE49-F238E27FC236}">
                <a16:creationId xmlns:a16="http://schemas.microsoft.com/office/drawing/2014/main" id="{2464EF9A-D11A-3B46-AAE4-D735864B0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499323"/>
            <a:ext cx="3390900" cy="1930400"/>
          </a:xfrm>
          <a:prstGeom prst="rect">
            <a:avLst/>
          </a:prstGeom>
        </p:spPr>
      </p:pic>
      <p:pic>
        <p:nvPicPr>
          <p:cNvPr id="13" name="그림 12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C3E43628-A448-A744-828E-440DAD971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9" y="3907459"/>
            <a:ext cx="2197100" cy="2197100"/>
          </a:xfrm>
          <a:prstGeom prst="rect">
            <a:avLst/>
          </a:prstGeom>
        </p:spPr>
      </p:pic>
      <p:pic>
        <p:nvPicPr>
          <p:cNvPr id="15" name="그림 14" descr="벽, 상자, 실내, 단이(가) 표시된 사진&#10;&#10;자동 생성된 설명">
            <a:extLst>
              <a:ext uri="{FF2B5EF4-FFF2-40B4-BE49-F238E27FC236}">
                <a16:creationId xmlns:a16="http://schemas.microsoft.com/office/drawing/2014/main" id="{BEBB607A-ABCD-FE46-81B4-F767EA3B2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07" y="1593022"/>
            <a:ext cx="2146300" cy="2108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E833A16-D2A0-DB43-8942-BAAD84B9B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63" y="1593022"/>
            <a:ext cx="3938932" cy="2209645"/>
          </a:xfrm>
          <a:prstGeom prst="rect">
            <a:avLst/>
          </a:prstGeom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F5EDA51-BC3C-9B43-9E5B-614F7BAFC75B}"/>
              </a:ext>
            </a:extLst>
          </p:cNvPr>
          <p:cNvSpPr/>
          <p:nvPr/>
        </p:nvSpPr>
        <p:spPr>
          <a:xfrm>
            <a:off x="5025336" y="4467966"/>
            <a:ext cx="4717774" cy="1250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4000" dirty="0">
                <a:solidFill>
                  <a:schemeClr val="tx1"/>
                </a:solidFill>
              </a:rPr>
              <a:t>그</a:t>
            </a:r>
            <a:r>
              <a:rPr kumimoji="1" lang="ko-KR" altLang="en-US" sz="4000" dirty="0">
                <a:solidFill>
                  <a:schemeClr val="tx1"/>
                </a:solidFill>
              </a:rPr>
              <a:t> 외에도 다양</a:t>
            </a:r>
            <a:endParaRPr kumimoji="1" lang="ko-Kore-KR" altLang="en-US" sz="40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92078B-C8C6-1644-A538-54CC238FE01F}"/>
              </a:ext>
            </a:extLst>
          </p:cNvPr>
          <p:cNvSpPr/>
          <p:nvPr/>
        </p:nvSpPr>
        <p:spPr>
          <a:xfrm>
            <a:off x="185879" y="1355588"/>
            <a:ext cx="11820243" cy="4917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633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적용될 수 있는 기술들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DA1319-EE58-794B-AB52-0E869812E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79" y="1776642"/>
            <a:ext cx="2120900" cy="1752600"/>
          </a:xfrm>
          <a:prstGeom prst="rect">
            <a:avLst/>
          </a:prstGeom>
        </p:spPr>
      </p:pic>
      <p:pic>
        <p:nvPicPr>
          <p:cNvPr id="12" name="그림 11" descr="실외, 물방앗간, 옥외설치물, 나무이(가) 표시된 사진&#10;&#10;자동 생성된 설명">
            <a:extLst>
              <a:ext uri="{FF2B5EF4-FFF2-40B4-BE49-F238E27FC236}">
                <a16:creationId xmlns:a16="http://schemas.microsoft.com/office/drawing/2014/main" id="{DF7394D0-AF3E-234A-9A53-A6C122D0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81" y="1767255"/>
            <a:ext cx="2514600" cy="1892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06CD184-B8FF-2F4E-83E5-67C226938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05" y="1690779"/>
            <a:ext cx="1816100" cy="1968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85F15EF-8E61-5643-ABE2-59CA5A1C8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09" y="4286228"/>
            <a:ext cx="2514600" cy="16576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E896F1D-1BF7-DF4B-B1BD-4DEA65CA6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82" y="4562612"/>
            <a:ext cx="3810000" cy="1104900"/>
          </a:xfrm>
          <a:prstGeom prst="rect">
            <a:avLst/>
          </a:prstGeom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59E3156-C5A9-4748-900B-FFE4F1678792}"/>
              </a:ext>
            </a:extLst>
          </p:cNvPr>
          <p:cNvSpPr/>
          <p:nvPr/>
        </p:nvSpPr>
        <p:spPr>
          <a:xfrm>
            <a:off x="903975" y="3187860"/>
            <a:ext cx="2339010" cy="6162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>
                <a:solidFill>
                  <a:sysClr val="windowText" lastClr="000000"/>
                </a:solidFill>
              </a:rPr>
              <a:t>솔레노이드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8C09C29-30F5-B746-B0D8-F9FFE78DB760}"/>
              </a:ext>
            </a:extLst>
          </p:cNvPr>
          <p:cNvSpPr/>
          <p:nvPr/>
        </p:nvSpPr>
        <p:spPr>
          <a:xfrm>
            <a:off x="4656480" y="3221129"/>
            <a:ext cx="2514600" cy="6162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>
                <a:solidFill>
                  <a:sysClr val="windowText" lastClr="000000"/>
                </a:solidFill>
              </a:rPr>
              <a:t>물레방아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5674BD1-5D2E-D242-A6CB-46F6B711890B}"/>
              </a:ext>
            </a:extLst>
          </p:cNvPr>
          <p:cNvSpPr/>
          <p:nvPr/>
        </p:nvSpPr>
        <p:spPr>
          <a:xfrm>
            <a:off x="5913781" y="5541084"/>
            <a:ext cx="3809999" cy="6162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>
                <a:solidFill>
                  <a:sysClr val="windowText" lastClr="000000"/>
                </a:solidFill>
              </a:rPr>
              <a:t>자석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834F8A7-8CFC-8C4B-B4A6-2A3B41D9A27D}"/>
              </a:ext>
            </a:extLst>
          </p:cNvPr>
          <p:cNvSpPr/>
          <p:nvPr/>
        </p:nvSpPr>
        <p:spPr>
          <a:xfrm>
            <a:off x="2427909" y="5635784"/>
            <a:ext cx="2523219" cy="6162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>
                <a:solidFill>
                  <a:sysClr val="windowText" lastClr="000000"/>
                </a:solidFill>
              </a:rPr>
              <a:t>디스펜서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81BE322-BD6C-FA48-9B0B-92209025C173}"/>
              </a:ext>
            </a:extLst>
          </p:cNvPr>
          <p:cNvSpPr/>
          <p:nvPr/>
        </p:nvSpPr>
        <p:spPr>
          <a:xfrm>
            <a:off x="8533559" y="3221129"/>
            <a:ext cx="2514600" cy="61622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800" dirty="0">
                <a:solidFill>
                  <a:sysClr val="windowText" lastClr="000000"/>
                </a:solidFill>
              </a:rPr>
              <a:t>사이펀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8524C6-5584-5C4E-8110-6C0171962AF8}"/>
              </a:ext>
            </a:extLst>
          </p:cNvPr>
          <p:cNvSpPr/>
          <p:nvPr/>
        </p:nvSpPr>
        <p:spPr>
          <a:xfrm>
            <a:off x="337930" y="1499323"/>
            <a:ext cx="11668192" cy="5128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001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391</Words>
  <Application>Microsoft Macintosh PowerPoint</Application>
  <PresentationFormat>와이드스크린</PresentationFormat>
  <Paragraphs>154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나눔스퀘어 Bold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이현서</cp:lastModifiedBy>
  <cp:revision>26</cp:revision>
  <dcterms:created xsi:type="dcterms:W3CDTF">2020-12-13T00:02:47Z</dcterms:created>
  <dcterms:modified xsi:type="dcterms:W3CDTF">2021-10-28T09:02:29Z</dcterms:modified>
</cp:coreProperties>
</file>